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FCE62-6D2F-7087-3C24-9328D1C1D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4702D1-E975-A5F1-064B-9A28387CF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E14960-F08F-C3ED-FC09-A207726D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C84-777B-4E3E-B322-B0BD71929C32}" type="datetimeFigureOut">
              <a:rPr lang="de-AT" smtClean="0"/>
              <a:t>10.10.2023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938B44-5994-A1D8-A9C5-4A8AC561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C3CF80-3999-CFE5-4B96-8DD43A98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71E5-00B6-4B1C-8910-282288742BD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16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351CB-91AC-6FC9-2A8C-DB637DA6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AB13973-86CF-95AB-6DA4-D43303839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C1E859-493A-9E31-4F54-B2AD63E2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C84-777B-4E3E-B322-B0BD71929C32}" type="datetimeFigureOut">
              <a:rPr lang="de-AT" smtClean="0"/>
              <a:t>10.10.2023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2A33DB-E636-CB6F-DA38-369E9953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B1DE04-7E53-512B-E1F2-5E92D44D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71E5-00B6-4B1C-8910-282288742BD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9884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AA06F3D-5A09-4D47-1852-2C38F0554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47513FD-CBD5-D1BD-8A47-18FE24AEA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8E0AC2-367F-8E62-87E8-0156ED65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C84-777B-4E3E-B322-B0BD71929C32}" type="datetimeFigureOut">
              <a:rPr lang="de-AT" smtClean="0"/>
              <a:t>10.10.2023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B0898A-B2CD-79B8-75A4-7032C68C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65646A-D34E-9917-BDBE-68D1B2098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71E5-00B6-4B1C-8910-282288742BD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2413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DF832-E39A-A1CF-5875-4E6A6B03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1BB683-E2F2-7AA8-A688-2C29024A3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16A676-B1C4-B38E-7C73-C8B971D2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C84-777B-4E3E-B322-B0BD71929C32}" type="datetimeFigureOut">
              <a:rPr lang="de-AT" smtClean="0"/>
              <a:t>10.10.2023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01EE0F-BDCE-5CEA-A1AB-72831630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180A6F-783D-C071-198E-9AFED3C2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71E5-00B6-4B1C-8910-282288742BD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8540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95A82F-C1E0-CF2C-8831-B3AC9D4D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C81FD7-9C54-B7DC-E1B4-F326CB110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A1E8D0-EB7D-BB9A-BCC4-11491C287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C84-777B-4E3E-B322-B0BD71929C32}" type="datetimeFigureOut">
              <a:rPr lang="de-AT" smtClean="0"/>
              <a:t>10.10.2023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A90026-E5DA-5C7E-1A7C-7A7329DF6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418454-F51E-32C2-AB72-6E70A1D2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71E5-00B6-4B1C-8910-282288742BD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7226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EE5D8E-AF94-B3F6-7FA0-3EFAD87E9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80C610-5E46-0715-0A3A-58392097A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705277-5731-6896-98E5-8A99EF2BA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725EDB-F4ED-05F6-3092-CF2E0A50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C84-777B-4E3E-B322-B0BD71929C32}" type="datetimeFigureOut">
              <a:rPr lang="de-AT" smtClean="0"/>
              <a:t>10.10.2023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32F705-6807-5B1C-2C3E-2D1046FD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DC9688-DFE5-B55B-2B3C-D67AD08B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71E5-00B6-4B1C-8910-282288742BD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6953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D0382D-8E2A-5E86-397D-DEE0E563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E0A6A0-E559-32E4-EEBC-3A8835CFF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3840F7-EFF0-FC16-9B42-6ED8C938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DBB4BF-F7F5-2947-A5E7-2289B0B9A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47AA8F0-5586-281E-C6A5-0EE4A1412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644CC8A-1B4A-1B72-EDCA-8B5223BA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C84-777B-4E3E-B322-B0BD71929C32}" type="datetimeFigureOut">
              <a:rPr lang="de-AT" smtClean="0"/>
              <a:t>10.10.2023</a:t>
            </a:fld>
            <a:endParaRPr lang="de-AT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D8B54A9-9396-B779-4824-515D9BE94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688E337-9C6D-624F-CB70-DF54F0E12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71E5-00B6-4B1C-8910-282288742BD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749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1173A-4750-42F8-295E-6EBF80445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430ABCF-0615-A2C6-3F78-144F3244D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C84-777B-4E3E-B322-B0BD71929C32}" type="datetimeFigureOut">
              <a:rPr lang="de-AT" smtClean="0"/>
              <a:t>10.10.2023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861B1C-64AA-5EF6-FCD3-0799DDF8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660F35-E5F7-15F6-FF10-8DA0E760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71E5-00B6-4B1C-8910-282288742BD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3722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BB5770-C8BA-73AF-E1A8-D85005624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C84-777B-4E3E-B322-B0BD71929C32}" type="datetimeFigureOut">
              <a:rPr lang="de-AT" smtClean="0"/>
              <a:t>10.10.2023</a:t>
            </a:fld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F46FF0-D65A-52CA-23C7-663298A7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A10D9F-EC61-2CED-2861-BCDEE4CD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71E5-00B6-4B1C-8910-282288742BD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2014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4739F-9984-833E-5B8D-F461953B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676F37-B69F-EC9E-7203-A71E0F902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80F64A-3AA5-43EC-406B-8508BF048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41755A-E38A-F3E7-A7C0-1B9AAD917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C84-777B-4E3E-B322-B0BD71929C32}" type="datetimeFigureOut">
              <a:rPr lang="de-AT" smtClean="0"/>
              <a:t>10.10.2023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3EB284-8CA0-36A6-AC05-C961C7637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328597-4C18-A821-5BB7-A9FC3F028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71E5-00B6-4B1C-8910-282288742BD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795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83FEEA-1217-5A34-5F92-5321C5BA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6950DC6-94DB-B9B8-3A99-6F8209BCA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8DAEE9-9017-A2A4-B245-0F10CCA6F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5B7F02-6D17-304F-BB21-C9E0AE45F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C84-777B-4E3E-B322-B0BD71929C32}" type="datetimeFigureOut">
              <a:rPr lang="de-AT" smtClean="0"/>
              <a:t>10.10.2023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6FAAAF-9CD6-B1F1-940A-541A7DE4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F88667-1572-74A8-1A66-2CD226AB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71E5-00B6-4B1C-8910-282288742BD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0659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AD9C72-363D-D041-03DA-3A4F7B9A9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0F2F8C-7C21-AA5C-D7F8-32A1613D1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BB9566-A6A1-1A17-B72E-1C5751D82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DC84-777B-4E3E-B322-B0BD71929C32}" type="datetimeFigureOut">
              <a:rPr lang="de-AT" smtClean="0"/>
              <a:t>10.10.2023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8511E5-D01B-4609-54BF-0278C4F4F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3D16FA-1133-3E7B-BA2B-236126C31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71E5-00B6-4B1C-8910-282288742BD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145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mkerpate.de/bienenwach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A707E-2DCC-9274-E75A-FA803D18A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5310"/>
            <a:ext cx="9144000" cy="739993"/>
          </a:xfrm>
        </p:spPr>
        <p:txBody>
          <a:bodyPr>
            <a:normAutofit fontScale="90000"/>
          </a:bodyPr>
          <a:lstStyle/>
          <a:p>
            <a:r>
              <a:rPr lang="de-AT" sz="4000" b="1" dirty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8CBA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Bienenbrot Herstellung</a:t>
            </a:r>
            <a:br>
              <a:rPr lang="de-AT" sz="4000" b="1" dirty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8CBA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871A04-A160-91F0-92B1-D7D461965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52" y="1385031"/>
            <a:ext cx="5052527" cy="2292350"/>
          </a:xfrm>
          <a:prstGeom prst="rect">
            <a:avLst/>
          </a:prstGeom>
        </p:spPr>
      </p:pic>
      <p:pic>
        <p:nvPicPr>
          <p:cNvPr id="7" name="Grafik 6" descr="Bienenbrot – was es ist und was es kann | Bee Careful">
            <a:extLst>
              <a:ext uri="{FF2B5EF4-FFF2-40B4-BE49-F238E27FC236}">
                <a16:creationId xmlns:a16="http://schemas.microsoft.com/office/drawing/2014/main" id="{2A4C7E5E-9F93-042F-0909-990A6687D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617" y="1385031"/>
            <a:ext cx="3381375" cy="2292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1FDF50C-6ADC-C025-CE90-EB5676D8C4C3}"/>
              </a:ext>
            </a:extLst>
          </p:cNvPr>
          <p:cNvSpPr txBox="1"/>
          <p:nvPr/>
        </p:nvSpPr>
        <p:spPr>
          <a:xfrm>
            <a:off x="2978108" y="4205314"/>
            <a:ext cx="6094602" cy="1958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rgbClr val="4D515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Vermischt mit Speichel, Enzymen und Drüsensekreten wird der Pollen von den Bienen in Wabenzellen mit einer dünnen Propolis-Schicht verschlossen. 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rgbClr val="4D515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entstehen feste, sechseckige Körner – das </a:t>
            </a:r>
            <a:r>
              <a:rPr lang="de-DE" sz="1800" dirty="0">
                <a:solidFill>
                  <a:srgbClr val="040C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Bienenbrot</a:t>
            </a:r>
            <a:r>
              <a:rPr lang="de-DE" sz="1800" dirty="0">
                <a:solidFill>
                  <a:srgbClr val="4D515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Durch die Vermischung und die darauffolgende Lagerung fermentiert der Pollen und ist für längere Zeit haltbar.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A707E-2DCC-9274-E75A-FA803D18A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9993"/>
          </a:xfrm>
        </p:spPr>
        <p:txBody>
          <a:bodyPr>
            <a:normAutofit fontScale="90000"/>
          </a:bodyPr>
          <a:lstStyle/>
          <a:p>
            <a:r>
              <a:rPr lang="de-AT" sz="4000" b="1" dirty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8CBA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Bienenbrot Herstellung</a:t>
            </a:r>
            <a:b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852B5F9-3BB5-8DA6-CCC9-E0D798673C6A}"/>
              </a:ext>
            </a:extLst>
          </p:cNvPr>
          <p:cNvSpPr txBox="1"/>
          <p:nvPr/>
        </p:nvSpPr>
        <p:spPr>
          <a:xfrm>
            <a:off x="1120659" y="1522968"/>
            <a:ext cx="6094602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ts val="1920"/>
              </a:lnSpc>
              <a:spcBef>
                <a:spcPts val="375"/>
              </a:spcBef>
              <a:spcAft>
                <a:spcPts val="750"/>
              </a:spcAft>
              <a:tabLst>
                <a:tab pos="498475" algn="l"/>
              </a:tabLst>
            </a:pPr>
            <a:r>
              <a:rPr lang="de-AT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Entnahme von Pollenwaben immer nur bei vorhandenem Überschuss im Bienenvolk-</a:t>
            </a: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ts val="1920"/>
              </a:lnSpc>
              <a:spcBef>
                <a:spcPts val="375"/>
              </a:spcBef>
              <a:spcAft>
                <a:spcPts val="750"/>
              </a:spcAft>
            </a:pPr>
            <a:r>
              <a:rPr lang="de-AT" dirty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(</a:t>
            </a:r>
            <a:r>
              <a:rPr lang="de-AT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Schwarmminderung im Mai und Juni)</a:t>
            </a: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4A8098F-023D-A2CF-B24C-8124E8FFBFA1}"/>
              </a:ext>
            </a:extLst>
          </p:cNvPr>
          <p:cNvSpPr txBox="1"/>
          <p:nvPr/>
        </p:nvSpPr>
        <p:spPr>
          <a:xfrm>
            <a:off x="916499" y="2837784"/>
            <a:ext cx="6094602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ts val="1920"/>
              </a:lnSpc>
              <a:spcBef>
                <a:spcPts val="375"/>
              </a:spcBef>
              <a:spcAft>
                <a:spcPts val="750"/>
              </a:spcAft>
              <a:tabLst>
                <a:tab pos="228600" algn="l"/>
              </a:tabLst>
            </a:pPr>
            <a:r>
              <a:rPr lang="de-AT" sz="1800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Wabenstücke mit hohem Pollenanteil ausschneiden und    luftdicht verpacken</a:t>
            </a:r>
            <a:r>
              <a:rPr lang="de-AT" dirty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, anschließend s</a:t>
            </a:r>
            <a:r>
              <a:rPr lang="de-AT" sz="1800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ofort in den Tiefkühlschrank.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0C7AC6E-3CD2-844C-396E-01F064F50BA3}"/>
              </a:ext>
            </a:extLst>
          </p:cNvPr>
          <p:cNvSpPr txBox="1"/>
          <p:nvPr/>
        </p:nvSpPr>
        <p:spPr>
          <a:xfrm>
            <a:off x="1120659" y="4086332"/>
            <a:ext cx="6094602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ts val="1920"/>
              </a:lnSpc>
              <a:spcBef>
                <a:spcPts val="750"/>
              </a:spcBef>
              <a:spcAft>
                <a:spcPts val="750"/>
              </a:spcAft>
              <a:tabLst>
                <a:tab pos="228600" algn="l"/>
              </a:tabLst>
            </a:pPr>
            <a:r>
              <a:rPr lang="de-AT" sz="1800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Nach der Honigernte, wenn die Bienen jedes Futter annehmen, lassen wir die Bienen die Wabenstücke auslecken. Diese werden dem Volk über eine Leerzarge angeboten. 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D65EA39-0291-3DCE-84C7-E42ED565D3DC}"/>
              </a:ext>
            </a:extLst>
          </p:cNvPr>
          <p:cNvSpPr txBox="1"/>
          <p:nvPr/>
        </p:nvSpPr>
        <p:spPr>
          <a:xfrm>
            <a:off x="1328956" y="5753202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800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Jetzt werden die Wabenstücke nochmal eingefroren. Das ist         notwendig um die Haltbarkeit bis in den Winter sicherzustellen.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501529-0D65-805F-781B-29BDB28EA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580" y="2118371"/>
            <a:ext cx="3396115" cy="2262128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F2A0A1C9-C519-491B-2081-FE939BC4A92D}"/>
              </a:ext>
            </a:extLst>
          </p:cNvPr>
          <p:cNvSpPr/>
          <p:nvPr/>
        </p:nvSpPr>
        <p:spPr>
          <a:xfrm>
            <a:off x="6912528" y="3058208"/>
            <a:ext cx="755010" cy="45719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902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A707E-2DCC-9274-E75A-FA803D18A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9993"/>
          </a:xfrm>
        </p:spPr>
        <p:txBody>
          <a:bodyPr>
            <a:normAutofit fontScale="90000"/>
          </a:bodyPr>
          <a:lstStyle/>
          <a:p>
            <a:r>
              <a:rPr lang="de-AT" sz="4000" b="1" dirty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8CBA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Bienenbrot Herstellung</a:t>
            </a:r>
            <a:b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C9CD9A4-6360-E0A2-855D-118696F03566}"/>
              </a:ext>
            </a:extLst>
          </p:cNvPr>
          <p:cNvSpPr txBox="1"/>
          <p:nvPr/>
        </p:nvSpPr>
        <p:spPr>
          <a:xfrm>
            <a:off x="2922249" y="1566356"/>
            <a:ext cx="6349937" cy="1079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ts val="2250"/>
              </a:lnSpc>
              <a:spcAft>
                <a:spcPts val="750"/>
              </a:spcAft>
              <a:tabLst>
                <a:tab pos="228600" algn="l"/>
              </a:tabLst>
            </a:pPr>
            <a:r>
              <a:rPr lang="de-AT" sz="1800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Für die Gewinnung mit der Mühle sollten die Außentemperaturen am besten unter -4°C im Freien durchgeführt </a:t>
            </a:r>
            <a:r>
              <a:rPr lang="de-AT" sz="2000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werden-</a:t>
            </a:r>
          </a:p>
          <a:p>
            <a:pPr lvl="0" algn="ctr" fontAlgn="base">
              <a:lnSpc>
                <a:spcPts val="2250"/>
              </a:lnSpc>
              <a:spcAft>
                <a:spcPts val="750"/>
              </a:spcAft>
              <a:tabLst>
                <a:tab pos="228600" algn="l"/>
              </a:tabLst>
            </a:pPr>
            <a:r>
              <a:rPr lang="de-AT" sz="2000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am</a:t>
            </a:r>
            <a:r>
              <a:rPr lang="de-AT" sz="1800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besten auch die Mühle vorher kalt lagern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2783F8E-F1C6-6052-87F7-E12F1F5A1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196" y="307173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8388773-6185-B6CE-6461-3821BA119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249" y="3300330"/>
            <a:ext cx="6149905" cy="34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1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A707E-2DCC-9274-E75A-FA803D18A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9993"/>
          </a:xfrm>
        </p:spPr>
        <p:txBody>
          <a:bodyPr>
            <a:normAutofit fontScale="90000"/>
          </a:bodyPr>
          <a:lstStyle/>
          <a:p>
            <a:r>
              <a:rPr lang="de-AT" sz="4000" b="1" dirty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8CBA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Bienenbrot Herstellung</a:t>
            </a:r>
            <a:b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9F4ADB4-9D88-A4D7-6525-BDDF610E3943}"/>
              </a:ext>
            </a:extLst>
          </p:cNvPr>
          <p:cNvSpPr txBox="1"/>
          <p:nvPr/>
        </p:nvSpPr>
        <p:spPr>
          <a:xfrm>
            <a:off x="1184945" y="1426980"/>
            <a:ext cx="6094602" cy="137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ts val="192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de-AT" sz="1800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Dabei wird das</a:t>
            </a:r>
            <a:r>
              <a:rPr lang="de-AT" sz="1800" u="sng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r>
              <a:rPr lang="de-AT" sz="1800" u="sng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  <a:hlinkClick r:id="rId2" tooltip="Bienenwachs. Wirkung, Gewinnung und wie Du Qualität erkennst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Bienenwachs</a:t>
            </a:r>
            <a:r>
              <a:rPr lang="de-AT" sz="1800" u="sng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r>
              <a:rPr lang="de-AT" sz="1800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vom </a:t>
            </a:r>
            <a:r>
              <a:rPr lang="de-AT" sz="1800" u="sng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Perga</a:t>
            </a:r>
            <a:r>
              <a:rPr lang="de-AT" sz="1800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getrennt. </a:t>
            </a:r>
          </a:p>
          <a:p>
            <a:pPr lvl="0" algn="ctr" fontAlgn="base">
              <a:lnSpc>
                <a:spcPts val="192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de-AT" sz="1800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Jetzt muss die Masse nur noch gesiebt werden. </a:t>
            </a:r>
          </a:p>
          <a:p>
            <a:pPr lvl="0" algn="ctr" fontAlgn="base">
              <a:lnSpc>
                <a:spcPts val="192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de-AT" sz="1800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Du kannst hier auch einen Ventilator oder Föhn (kalte Stufe)</a:t>
            </a:r>
          </a:p>
          <a:p>
            <a:pPr lvl="0" algn="ctr" fontAlgn="base">
              <a:lnSpc>
                <a:spcPts val="192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de-AT" sz="1800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zu Hilfe nehmen.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A6595FD-ED39-A706-E07A-F1567E49F6B7}"/>
              </a:ext>
            </a:extLst>
          </p:cNvPr>
          <p:cNvSpPr txBox="1"/>
          <p:nvPr/>
        </p:nvSpPr>
        <p:spPr>
          <a:xfrm>
            <a:off x="1184945" y="3339429"/>
            <a:ext cx="6094602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ts val="192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de-AT" sz="1800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Jetzt wird das Perga erneut eingefroren und in Kleinmengen entnommen und in Handarbeit von noch vorhandenen Wachsteilen und Nyphenhäuten getrennt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4B3890-3F52-F7FE-4915-19EB034FFECC}"/>
              </a:ext>
            </a:extLst>
          </p:cNvPr>
          <p:cNvSpPr txBox="1"/>
          <p:nvPr/>
        </p:nvSpPr>
        <p:spPr>
          <a:xfrm>
            <a:off x="1294001" y="5221743"/>
            <a:ext cx="6094602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ts val="1920"/>
              </a:lnSpc>
              <a:spcBef>
                <a:spcPts val="750"/>
              </a:spcBef>
              <a:spcAft>
                <a:spcPts val="750"/>
              </a:spcAft>
              <a:tabLst>
                <a:tab pos="228600" algn="l"/>
              </a:tabLst>
            </a:pPr>
            <a:r>
              <a:rPr lang="de-AT" sz="1800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Jetzt muss es luftdicht verpackt werden. Zum Schutz der Inhaltsstoffe ist es zudem lichtgeschützt und kühl zu lagern.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47C148-F6DB-C46B-E0F1-74DED6656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572" y="1444804"/>
            <a:ext cx="2475625" cy="13390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307C569-F9BD-13FF-A512-2A975307C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329226" y="2728177"/>
            <a:ext cx="1520317" cy="247562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44DF02A-CB4A-8C0F-1184-DF025BAD6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020" y="4822418"/>
            <a:ext cx="1811886" cy="1674452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6B1F83B-5270-B451-F977-0B5E416391A8}"/>
              </a:ext>
            </a:extLst>
          </p:cNvPr>
          <p:cNvCxnSpPr/>
          <p:nvPr/>
        </p:nvCxnSpPr>
        <p:spPr>
          <a:xfrm>
            <a:off x="9025963" y="3867325"/>
            <a:ext cx="663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77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A707E-2DCC-9274-E75A-FA803D18A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9993"/>
          </a:xfrm>
        </p:spPr>
        <p:txBody>
          <a:bodyPr>
            <a:normAutofit fontScale="90000"/>
          </a:bodyPr>
          <a:lstStyle/>
          <a:p>
            <a:r>
              <a:rPr lang="de-AT" sz="4000" b="1" dirty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8CBA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Bienenbrot Herstellung</a:t>
            </a:r>
            <a:b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547E8A-F3E4-B30A-17A9-FD83A23AA167}"/>
              </a:ext>
            </a:extLst>
          </p:cNvPr>
          <p:cNvSpPr txBox="1"/>
          <p:nvPr/>
        </p:nvSpPr>
        <p:spPr>
          <a:xfrm>
            <a:off x="2662805" y="1492359"/>
            <a:ext cx="6094602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8475" fontAlgn="base">
              <a:lnSpc>
                <a:spcPts val="1920"/>
              </a:lnSpc>
              <a:spcBef>
                <a:spcPts val="750"/>
              </a:spcBef>
              <a:spcAft>
                <a:spcPts val="750"/>
              </a:spcAft>
            </a:pPr>
            <a:r>
              <a:rPr lang="de-AT" sz="1800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Fazit: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>
              <a:lnSpc>
                <a:spcPts val="1920"/>
              </a:lnSpc>
              <a:spcBef>
                <a:spcPts val="750"/>
              </a:spcBef>
              <a:spcAft>
                <a:spcPts val="750"/>
              </a:spcAft>
            </a:pPr>
            <a:r>
              <a:rPr lang="de-AT" sz="1800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Meine persönliche Einschätzung von Rentabilität und Kundeninteresse an diesem Produkt ist trotz des hohen Marktpreises zur Zeit noch sehr gering.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A769549-7B71-DB38-03B6-AE619C72A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931" y="3194109"/>
            <a:ext cx="5086350" cy="310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5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Breitbild</PresentationFormat>
  <Paragraphs>22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inherit</vt:lpstr>
      <vt:lpstr>Office</vt:lpstr>
      <vt:lpstr>Bienenbrot Herstellung  </vt:lpstr>
      <vt:lpstr>Bienenbrot Herstellung </vt:lpstr>
      <vt:lpstr>Bienenbrot Herstellung </vt:lpstr>
      <vt:lpstr>Bienenbrot Herstellung </vt:lpstr>
      <vt:lpstr>Bienenbrot Herstellung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Bienenbrot Herstellung  </dc:title>
  <dc:creator>Günther Koller</dc:creator>
  <cp:lastModifiedBy>Günther Koller</cp:lastModifiedBy>
  <cp:revision>5</cp:revision>
  <dcterms:created xsi:type="dcterms:W3CDTF">2023-10-09T11:34:58Z</dcterms:created>
  <dcterms:modified xsi:type="dcterms:W3CDTF">2023-10-10T07:41:46Z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5a13b4-ae4c-470f-948c-54d62ecefa1c_Enabled">
    <vt:lpwstr>true</vt:lpwstr>
  </property>
  <property fmtid="{D5CDD505-2E9C-101B-9397-08002B2CF9AE}" pid="3" name="MSIP_Label_685a13b4-ae4c-470f-948c-54d62ecefa1c_SetDate">
    <vt:lpwstr>2023-10-10T06:37:19Z</vt:lpwstr>
  </property>
  <property fmtid="{D5CDD505-2E9C-101B-9397-08002B2CF9AE}" pid="4" name="MSIP_Label_685a13b4-ae4c-470f-948c-54d62ecefa1c_Method">
    <vt:lpwstr>Privileged</vt:lpwstr>
  </property>
  <property fmtid="{D5CDD505-2E9C-101B-9397-08002B2CF9AE}" pid="5" name="MSIP_Label_685a13b4-ae4c-470f-948c-54d62ecefa1c_Name">
    <vt:lpwstr>685a13b4-ae4c-470f-948c-54d62ecefa1c</vt:lpwstr>
  </property>
  <property fmtid="{D5CDD505-2E9C-101B-9397-08002B2CF9AE}" pid="6" name="MSIP_Label_685a13b4-ae4c-470f-948c-54d62ecefa1c_SiteId">
    <vt:lpwstr>0404b13e-5f04-4ec2-8e12-1a2bb55b3b20</vt:lpwstr>
  </property>
  <property fmtid="{D5CDD505-2E9C-101B-9397-08002B2CF9AE}" pid="7" name="MSIP_Label_685a13b4-ae4c-470f-948c-54d62ecefa1c_ActionId">
    <vt:lpwstr>aceae570-443c-49cb-bb6f-c9025129eb44</vt:lpwstr>
  </property>
  <property fmtid="{D5CDD505-2E9C-101B-9397-08002B2CF9AE}" pid="8" name="MSIP_Label_685a13b4-ae4c-470f-948c-54d62ecefa1c_ContentBits">
    <vt:lpwstr>0</vt:lpwstr>
  </property>
</Properties>
</file>